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58" r:id="rId6"/>
    <p:sldId id="257" r:id="rId7"/>
    <p:sldId id="263" r:id="rId8"/>
    <p:sldId id="265" r:id="rId9"/>
    <p:sldId id="266" r:id="rId10"/>
    <p:sldId id="268" r:id="rId11"/>
    <p:sldId id="267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4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F55E3-E7F9-33CB-4D1B-F6B06EE7E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A81853-B780-6C9A-37AE-C1769D5B4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DBA746-014A-4652-02C6-B8CE5A69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90CA-422B-4013-9042-0E493C2E3B8E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E87362-62C5-B465-C81D-5D923D68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78805A-6387-F609-C64E-0BF4505D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E0DF-CA2A-4AFF-9A09-4CFB4D7C97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333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88F82-2792-54CB-8B6E-429ED964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E7ADDC-6FAB-FB29-C340-A325F16AA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D9EAFB-8FA4-11E5-7F53-74CB02CE2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90CA-422B-4013-9042-0E493C2E3B8E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9DC59C-3A0A-05A9-3608-BA45E3A70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EACA0-693B-F4AF-067C-5E0B26F3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E0DF-CA2A-4AFF-9A09-4CFB4D7C97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9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70ADDC-4DBE-5CB9-BB89-19F522252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6585B5-92B2-678D-F732-A94024904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A45C3F-217B-1140-CBBC-12BE45963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90CA-422B-4013-9042-0E493C2E3B8E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D97B8D-B9CF-A5D0-21D5-AD9AE0BD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A1313C-ED10-7A1B-2C6F-763701F5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E0DF-CA2A-4AFF-9A09-4CFB4D7C97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8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3D392-D011-D01F-47C7-AC2CDEE79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87F356-9A04-5484-9569-093670675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FEF73C-47C0-E1BA-957A-54E253670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90CA-422B-4013-9042-0E493C2E3B8E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21A1EE-7EAD-AEB8-E9EE-D6692AC2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27132F-D65F-A1E9-02F0-5E3588387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E0DF-CA2A-4AFF-9A09-4CFB4D7C97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604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97883-3A32-C811-F370-5F84DAB4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0DA80D-B494-5F43-35A4-05856401A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880892-5BBD-C206-AEEB-5A8C1051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90CA-422B-4013-9042-0E493C2E3B8E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35079E-A4EB-5FB8-7EE9-E33E3A15F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A5016C-A725-9207-D1BB-DC656143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E0DF-CA2A-4AFF-9A09-4CFB4D7C97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27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341F37-876E-5065-E5ED-99715E710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E6BE66-3679-4A3A-A2D0-913668FD1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A00820-E10E-9E8E-0DC1-7FB93C663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FFF3E2-4F2D-1896-04EF-D9A891E0D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90CA-422B-4013-9042-0E493C2E3B8E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A8572C-29E4-0643-49CF-CD21618F1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366BEB-23A5-C132-F3D7-EF3AE80F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E0DF-CA2A-4AFF-9A09-4CFB4D7C97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26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FFE42-5A49-FE85-F59D-59FCAF3D7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A15BC2-CDEA-B9AD-9BB2-5AF83ABB9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4375A5-FE57-3399-4970-7022E6E90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728187-B683-38E5-4F7D-FEC1CB5A71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64276A-0CA3-66E3-056A-62070AE34A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CDAADB-125D-C8EE-1AF4-26191E15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90CA-422B-4013-9042-0E493C2E3B8E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FCB650-D153-3956-FFF7-83A509DBE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4A458F-CB70-F1A8-12AE-E3F839CCB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E0DF-CA2A-4AFF-9A09-4CFB4D7C97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21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E5B39-34C9-3E48-6664-041D162AB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E9A7D4-308D-E91F-32C2-6B24F82F0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90CA-422B-4013-9042-0E493C2E3B8E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180D29-BD8E-54A1-D78E-B0A64F722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E26BB8-290C-93D5-97EE-587C5D7A0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E0DF-CA2A-4AFF-9A09-4CFB4D7C97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70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2421F6-0F9E-464F-A5B7-665A3087F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90CA-422B-4013-9042-0E493C2E3B8E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A38FED-2A92-489B-F2CB-69CC29B4F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FE4A4F-6743-64DA-70CA-98C5B6C5E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E0DF-CA2A-4AFF-9A09-4CFB4D7C97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42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EEE30-B27C-FF87-8522-12954322F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96926E-25FC-282B-A48B-B50F35ECE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F1263B-3C61-245D-E555-1DAB76DF8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604BA4-5184-06D1-680C-29B063455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90CA-422B-4013-9042-0E493C2E3B8E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2F708E-06ED-E21E-0C15-A3FE9351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02ECD6-EC19-B7E0-88EB-FAA9601C0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E0DF-CA2A-4AFF-9A09-4CFB4D7C97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069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146A4-F29D-A139-2579-53FDDA2B6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FEE7D8-4352-FBDA-042F-84A522D8C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4BF7F1-0872-FB41-9CCF-959076ACC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F63037-D4F0-7E3C-F896-93C0DFEAB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90CA-422B-4013-9042-0E493C2E3B8E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D6A595-CDEC-03E2-4717-45BC81D8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1DBC4D-3E96-454C-5A95-9432FC57A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E0DF-CA2A-4AFF-9A09-4CFB4D7C97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75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93636-1812-2A3D-939D-D4F9CA615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374ADC-FAC4-7EFA-8BFB-5B42031D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46C891-C065-49EF-1E4D-8BB8259CB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D90CA-422B-4013-9042-0E493C2E3B8E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382CCF-3643-376C-A917-A700E0363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DB576E-672D-2176-2FF9-9BE187983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4E0DF-CA2A-4AFF-9A09-4CFB4D7C97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48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" y="0"/>
            <a:ext cx="121893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86909" y="5800436"/>
            <a:ext cx="4442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AC4F2A"/>
                </a:solidFill>
              </a:rPr>
              <a:t>17-20 ноября 2025 г., г</a:t>
            </a:r>
            <a:r>
              <a:rPr lang="en-US" sz="2400" b="1" dirty="0">
                <a:solidFill>
                  <a:srgbClr val="AC4F2A"/>
                </a:solidFill>
              </a:rPr>
              <a:t>. </a:t>
            </a:r>
            <a:r>
              <a:rPr lang="ru-RU" sz="2400" b="1" dirty="0">
                <a:solidFill>
                  <a:srgbClr val="AC4F2A"/>
                </a:solidFill>
              </a:rPr>
              <a:t>МОСКВА</a:t>
            </a:r>
          </a:p>
        </p:txBody>
      </p:sp>
    </p:spTree>
    <p:extLst>
      <p:ext uri="{BB962C8B-B14F-4D97-AF65-F5344CB8AC3E}">
        <p14:creationId xmlns:p14="http://schemas.microsoft.com/office/powerpoint/2010/main" val="305921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3E7201-E520-FDFF-CFDF-C077ACD70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2C340C-FC18-3879-290C-7201CD68EBA8}"/>
              </a:ext>
            </a:extLst>
          </p:cNvPr>
          <p:cNvSpPr txBox="1"/>
          <p:nvPr/>
        </p:nvSpPr>
        <p:spPr>
          <a:xfrm>
            <a:off x="77002" y="1305341"/>
            <a:ext cx="12114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endParaRPr lang="ru-RU" sz="1800" dirty="0">
              <a:solidFill>
                <a:srgbClr val="1C1C1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5A943B-4087-D48E-5A9B-CCF60EDE8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96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F9DBCD-5860-D9B2-947A-72448B9D7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E7A3DA-098E-7D1F-E4E8-AA9C77CA8019}"/>
              </a:ext>
            </a:extLst>
          </p:cNvPr>
          <p:cNvSpPr txBox="1"/>
          <p:nvPr/>
        </p:nvSpPr>
        <p:spPr>
          <a:xfrm>
            <a:off x="77002" y="1305341"/>
            <a:ext cx="12114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endParaRPr lang="ru-RU" sz="1800" dirty="0">
              <a:solidFill>
                <a:srgbClr val="1C1C1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1C90FF-8956-9DE9-A5F3-5091BF484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15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C3A8DE-A6FE-B900-71AC-3B46CC0C6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8AD8EF-D616-7E42-3B9B-A1D6DEF1979E}"/>
              </a:ext>
            </a:extLst>
          </p:cNvPr>
          <p:cNvSpPr txBox="1"/>
          <p:nvPr/>
        </p:nvSpPr>
        <p:spPr>
          <a:xfrm>
            <a:off x="77002" y="1305341"/>
            <a:ext cx="12114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endParaRPr lang="ru-RU" sz="1800" dirty="0">
              <a:solidFill>
                <a:srgbClr val="1C1C1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F123E8-6146-9F2C-48E8-6C17793C3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04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C3A8DE-A6FE-B900-71AC-3B46CC0C6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8AD8EF-D616-7E42-3B9B-A1D6DEF1979E}"/>
              </a:ext>
            </a:extLst>
          </p:cNvPr>
          <p:cNvSpPr txBox="1"/>
          <p:nvPr/>
        </p:nvSpPr>
        <p:spPr>
          <a:xfrm>
            <a:off x="77002" y="1305341"/>
            <a:ext cx="12114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endParaRPr lang="ru-RU" sz="1800" dirty="0">
              <a:solidFill>
                <a:srgbClr val="1C1C1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002" y="0"/>
            <a:ext cx="12114998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соревнования по бадминтону «Проба пера» среди обучающихся общеобразовательных организаций.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 сроков.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пройдут в городе Москве в первой декаде 2026 г. (сроки: февраль – март) в формате всероссийского фестиваля бадминтона.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формат проведения даст возможность увеличить возрастной ценз и провести полноценные соревнования по трём возрастным группам: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2010-2011, 2012-2013, 2014-2015 г.р.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 и питание участников: отель Гринвуд, Путилково.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 350 человек. 8 кортов. 3 игровых дня.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планируется проведение культурно-исторической программы для участников.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будут проводиться совместно с Федерацией школьного спорта России, президентом которой является трехкратная олимпийская чемпионка, депутат ГД РФ Ирина Константиновна Роднина.</a:t>
            </a:r>
            <a:endParaRPr lang="ru-RU" sz="2000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83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975761-DA01-A973-66D4-BA4242F91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7779D7-9654-572C-1EF0-8A42C12A7168}"/>
              </a:ext>
            </a:extLst>
          </p:cNvPr>
          <p:cNvSpPr txBox="1"/>
          <p:nvPr/>
        </p:nvSpPr>
        <p:spPr>
          <a:xfrm>
            <a:off x="77002" y="1305341"/>
            <a:ext cx="12114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endParaRPr lang="ru-RU" sz="1800" dirty="0">
              <a:solidFill>
                <a:srgbClr val="1C1C1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07F03-CCE4-91DF-9681-64C6DEB574AD}"/>
              </a:ext>
            </a:extLst>
          </p:cNvPr>
          <p:cNvSpPr txBox="1"/>
          <p:nvPr/>
        </p:nvSpPr>
        <p:spPr>
          <a:xfrm>
            <a:off x="0" y="474345"/>
            <a:ext cx="12192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СПРАВКА  О ВФСШ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С 2026 года ВФСШ будет официальным оператором школьного спорта в РФ.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В течение 15 лет ВФШС организовывает международные мероприятия, такие как Всемирные игры юных соотечественников, Международный фестиваль школьного спорта среди государств-участников СНГ, Международный фестиваль школьного спорта Россия-Беларусь, Юношеские спортивные игры стран Азиатско-Тихоокеанского региона (АТР),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в которых ежегодно принимают участие школьники 11-15 лет со всего мира и России. В рамках фестивалей проводятся соревнования по наиболее популярным видам спорта: баскетбол, мини-футбол, волейбол, шахматы, плавание, настольный теннис, спортивная борьба, бадминтон.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ВФШС также реализует всероссийские фестивали по видам спорта: футбол 6х6, баскетбол 3х3, спортивная борьба, волейбол 4х4. Фестивали проводятся в три этапа: муниципальный, региональный, всероссийский (финальный).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Ежегодно в фестивалях ВФШС принимают участие более 800 тысяч спортсменов из России и со всего мира.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В проектах ВФШС соревнования по бадминтону являются неотъемлемой частью спортивной программы, в которой приняли участие спортсмены из России, Беларуси, Узбекистана, Армении, Кипра, Египта, Сербии, Казахстана, Приднестровья, Кыргызской Республики, Испании, Туниса и т. д.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24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AF7301-18B0-C4F5-C456-07C38EE29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DA77F8-6740-9EB9-E1C5-B819AB472821}"/>
              </a:ext>
            </a:extLst>
          </p:cNvPr>
          <p:cNvSpPr txBox="1"/>
          <p:nvPr/>
        </p:nvSpPr>
        <p:spPr>
          <a:xfrm>
            <a:off x="77002" y="1305341"/>
            <a:ext cx="12114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endParaRPr lang="ru-RU" sz="1800" dirty="0">
              <a:solidFill>
                <a:srgbClr val="1C1C1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53925A-923E-34DA-6780-7383A8587F7F}"/>
              </a:ext>
            </a:extLst>
          </p:cNvPr>
          <p:cNvSpPr txBox="1"/>
          <p:nvPr/>
        </p:nvSpPr>
        <p:spPr>
          <a:xfrm>
            <a:off x="-159798" y="276728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00206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84685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025C32-5787-99B6-0121-63073754F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08CAB3-D0C1-1A2E-10CD-D4828B7BE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34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9DCA4E-D788-AC1C-B2F9-445B5C49F6D2}"/>
              </a:ext>
            </a:extLst>
          </p:cNvPr>
          <p:cNvSpPr txBox="1"/>
          <p:nvPr/>
        </p:nvSpPr>
        <p:spPr>
          <a:xfrm>
            <a:off x="531796" y="327314"/>
            <a:ext cx="10955154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СОРЕВНОВАНИЯ ПО БАДМИНТОНУ В РАМКАХ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 МЕЖДУНАРОДНОГО ФЕСТИВАЛЯ ШКОЛЬНОГО СПОРТА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СРЕДИ ГОСУДАРСТВ-УЧАСТНИКОВ СНГ</a:t>
            </a:r>
            <a:endParaRPr lang="ru-RU" sz="3200" dirty="0">
              <a:solidFill>
                <a:srgbClr val="002060"/>
              </a:solidFill>
            </a:endParaRPr>
          </a:p>
          <a:p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pPr indent="450215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участию в Фестивале допускаются команды, представляющие следующие страны: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Азербайджанская Республика, Республика Армения, Республика Беларусь, Республика Казахстан, Киргизская Республика, Республика Молдова, Российская Федерация, Республика Таджикистан, Туркменистан, Республика Узбекистан, команды от непризнанных и частично-признанных государств (Абхазия, Приднестровье, Южная Осетия), </a:t>
            </a:r>
          </a:p>
          <a:p>
            <a:pPr indent="450215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также команды от новых территорий Российской Федерации (Донецкой Народной Республики, Луганской Народной Республики, Херсонской области, Запорожской области, Республики Крым).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5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461C9F-DC53-280D-DC73-464EC3753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61096A-D7FC-7ACB-73EE-AFE33B51C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34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2EC3B7-EDC5-5E84-5A58-29309F55F684}"/>
              </a:ext>
            </a:extLst>
          </p:cNvPr>
          <p:cNvSpPr txBox="1"/>
          <p:nvPr/>
        </p:nvSpPr>
        <p:spPr>
          <a:xfrm>
            <a:off x="1010653" y="691732"/>
            <a:ext cx="947125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командные. Возраст участников - 2009 - 2011 г.р.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командная встреча состоит из 5 матчей: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в мужском одиночном разряде; 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в женском одиночном разряде;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в мужском парном разряде; 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в женском парном разряде;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в смешанном парном разряде.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участник команды в каждой командной встрече может быть заявлен не более чем в двух игровых разрядах.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проведения Соревнований определяется ГСК, в зависимости от количества заявленных команд.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Команда, победившая в трех матчах (набравшая три очка), считается победителем командной встречи.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проводятся перьевым воланом.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48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E40180-81E5-6B11-219A-686671FFB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FB6516-25B7-32CF-D351-D9550CFB5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34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71EC5F-F03E-5B9A-303C-DBCE91BA03EE}"/>
              </a:ext>
            </a:extLst>
          </p:cNvPr>
          <p:cNvSpPr txBox="1"/>
          <p:nvPr/>
        </p:nvSpPr>
        <p:spPr>
          <a:xfrm>
            <a:off x="1010653" y="691732"/>
            <a:ext cx="9471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CA60633-F412-F6D2-1923-E223DBC920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434791"/>
              </p:ext>
            </p:extLst>
          </p:nvPr>
        </p:nvGraphicFramePr>
        <p:xfrm>
          <a:off x="0" y="1"/>
          <a:ext cx="12192001" cy="6857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7311">
                  <a:extLst>
                    <a:ext uri="{9D8B030D-6E8A-4147-A177-3AD203B41FA5}">
                      <a16:colId xmlns:a16="http://schemas.microsoft.com/office/drawing/2014/main" val="3098922995"/>
                    </a:ext>
                  </a:extLst>
                </a:gridCol>
                <a:gridCol w="3964187">
                  <a:extLst>
                    <a:ext uri="{9D8B030D-6E8A-4147-A177-3AD203B41FA5}">
                      <a16:colId xmlns:a16="http://schemas.microsoft.com/office/drawing/2014/main" val="2747245266"/>
                    </a:ext>
                  </a:extLst>
                </a:gridCol>
                <a:gridCol w="1547311">
                  <a:extLst>
                    <a:ext uri="{9D8B030D-6E8A-4147-A177-3AD203B41FA5}">
                      <a16:colId xmlns:a16="http://schemas.microsoft.com/office/drawing/2014/main" val="3622392453"/>
                    </a:ext>
                  </a:extLst>
                </a:gridCol>
                <a:gridCol w="1359757">
                  <a:extLst>
                    <a:ext uri="{9D8B030D-6E8A-4147-A177-3AD203B41FA5}">
                      <a16:colId xmlns:a16="http://schemas.microsoft.com/office/drawing/2014/main" val="3709603962"/>
                    </a:ext>
                  </a:extLst>
                </a:gridCol>
                <a:gridCol w="1359757">
                  <a:extLst>
                    <a:ext uri="{9D8B030D-6E8A-4147-A177-3AD203B41FA5}">
                      <a16:colId xmlns:a16="http://schemas.microsoft.com/office/drawing/2014/main" val="3783919552"/>
                    </a:ext>
                  </a:extLst>
                </a:gridCol>
                <a:gridCol w="2413678">
                  <a:extLst>
                    <a:ext uri="{9D8B030D-6E8A-4147-A177-3AD203B41FA5}">
                      <a16:colId xmlns:a16="http://schemas.microsoft.com/office/drawing/2014/main" val="3244756781"/>
                    </a:ext>
                  </a:extLst>
                </a:gridCol>
              </a:tblGrid>
              <a:tr h="800485">
                <a:tc rowSpan="2">
                  <a:txBody>
                    <a:bodyPr/>
                    <a:lstStyle/>
                    <a:p>
                      <a:pPr algn="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</a:endParaRPr>
                    </a:p>
                    <a:p>
                      <a:pPr algn="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 dirty="0">
                          <a:effectLst/>
                        </a:rPr>
                        <a:t>№</a:t>
                      </a:r>
                      <a:endParaRPr lang="ru-RU" sz="2000" dirty="0">
                        <a:effectLst/>
                      </a:endParaRPr>
                    </a:p>
                    <a:p>
                      <a:pPr algn="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п/п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 dirty="0">
                          <a:effectLst/>
                        </a:rPr>
                        <a:t>Дисциплина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21590"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Количество участников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2000">
                        <a:effectLst/>
                      </a:endParaRPr>
                    </a:p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Тренеры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Сроки проведения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9541001"/>
                  </a:ext>
                </a:extLst>
              </a:tr>
              <a:tr h="7235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 dirty="0">
                          <a:effectLst/>
                        </a:rPr>
                        <a:t>юноши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девушки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736032"/>
                  </a:ext>
                </a:extLst>
              </a:tr>
              <a:tr h="692727">
                <a:tc>
                  <a:txBody>
                    <a:bodyPr/>
                    <a:lstStyle/>
                    <a:p>
                      <a:pPr algn="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Баскетбол (баскетбол 3х3)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en-US" sz="1800" dirty="0">
                          <a:effectLst/>
                        </a:rPr>
                        <a:t>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 dirty="0">
                          <a:effectLst/>
                        </a:rPr>
                        <a:t>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9535"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17 – 20 ноября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7529860"/>
                  </a:ext>
                </a:extLst>
              </a:tr>
              <a:tr h="663862">
                <a:tc>
                  <a:txBody>
                    <a:bodyPr/>
                    <a:lstStyle/>
                    <a:p>
                      <a:pPr algn="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Волейбол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-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 dirty="0">
                          <a:effectLst/>
                        </a:rPr>
                        <a:t>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9535"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17 – 20 ноября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6007482"/>
                  </a:ext>
                </a:extLst>
              </a:tr>
              <a:tr h="663862">
                <a:tc>
                  <a:txBody>
                    <a:bodyPr/>
                    <a:lstStyle/>
                    <a:p>
                      <a:pPr algn="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Футбол (футзал 5х5)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-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9535"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17 – 20 ноября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204288"/>
                  </a:ext>
                </a:extLst>
              </a:tr>
              <a:tr h="692727">
                <a:tc>
                  <a:txBody>
                    <a:bodyPr/>
                    <a:lstStyle/>
                    <a:p>
                      <a:pPr algn="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 dirty="0">
                          <a:effectLst/>
                        </a:rPr>
                        <a:t>Настольный теннис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9535"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 dirty="0">
                          <a:effectLst/>
                        </a:rPr>
                        <a:t>17 – 20 ноября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6258469"/>
                  </a:ext>
                </a:extLst>
              </a:tr>
              <a:tr h="692727">
                <a:tc>
                  <a:txBody>
                    <a:bodyPr/>
                    <a:lstStyle/>
                    <a:p>
                      <a:pPr algn="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Шахматы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9535"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 dirty="0">
                          <a:effectLst/>
                        </a:rPr>
                        <a:t>17 – 20 ноября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5799649"/>
                  </a:ext>
                </a:extLst>
              </a:tr>
              <a:tr h="692727">
                <a:tc>
                  <a:txBody>
                    <a:bodyPr/>
                    <a:lstStyle/>
                    <a:p>
                      <a:pPr algn="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ts val="1200"/>
                        </a:lnSpc>
                        <a:buNone/>
                      </a:pPr>
                      <a:r>
                        <a:rPr lang="ru-RU" sz="1800">
                          <a:effectLst/>
                        </a:rPr>
                        <a:t>Спортивная борьба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9535"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 dirty="0">
                          <a:effectLst/>
                        </a:rPr>
                        <a:t>17 – 20 ноября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1589006"/>
                  </a:ext>
                </a:extLst>
              </a:tr>
              <a:tr h="692727">
                <a:tc>
                  <a:txBody>
                    <a:bodyPr/>
                    <a:lstStyle/>
                    <a:p>
                      <a:pPr algn="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ts val="1200"/>
                        </a:lnSpc>
                        <a:buNone/>
                      </a:pPr>
                      <a:r>
                        <a:rPr lang="ru-RU" sz="1800">
                          <a:effectLst/>
                        </a:rPr>
                        <a:t>Бадминтон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9535"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 dirty="0">
                          <a:effectLst/>
                        </a:rPr>
                        <a:t>17 – 20 ноября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9167580"/>
                  </a:ext>
                </a:extLst>
              </a:tr>
              <a:tr h="542637"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Итого: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24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20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>
                          <a:effectLst/>
                        </a:rPr>
                        <a:t>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9535" algn="ctr">
                        <a:buNone/>
                        <a:tabLst>
                          <a:tab pos="685800" algn="l"/>
                          <a:tab pos="1158240" algn="l"/>
                        </a:tabLst>
                      </a:pPr>
                      <a:r>
                        <a:rPr lang="ru-RU" sz="1800" dirty="0">
                          <a:effectLst/>
                        </a:rPr>
                        <a:t>48 участников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879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89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AAA4AE-68C5-3891-B09A-AE7AAB631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03E6C7-9C85-8651-B3FF-1E0641C6B8D8}"/>
              </a:ext>
            </a:extLst>
          </p:cNvPr>
          <p:cNvSpPr txBox="1"/>
          <p:nvPr/>
        </p:nvSpPr>
        <p:spPr>
          <a:xfrm>
            <a:off x="77002" y="1305341"/>
            <a:ext cx="12114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endParaRPr lang="ru-RU" sz="1800" dirty="0">
              <a:solidFill>
                <a:srgbClr val="1C1C1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A521EA-81CD-EEBB-895D-51448EC15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" y="0"/>
            <a:ext cx="10199571" cy="667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3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F2D63F-3CB6-A90D-2EA5-0D130D1BFB06}"/>
              </a:ext>
            </a:extLst>
          </p:cNvPr>
          <p:cNvSpPr txBox="1"/>
          <p:nvPr/>
        </p:nvSpPr>
        <p:spPr>
          <a:xfrm>
            <a:off x="1049154" y="522222"/>
            <a:ext cx="98466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pPr indent="450215" algn="just">
              <a:buNone/>
            </a:pPr>
            <a:endParaRPr lang="ru-RU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sz="1800" dirty="0">
              <a:solidFill>
                <a:srgbClr val="1C1C1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2BA41E-FCF8-D6BE-8D20-D5D92126C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brightnessContrast contrast="-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BDB2D6-CE83-D098-62A4-788B635ABA48}"/>
              </a:ext>
            </a:extLst>
          </p:cNvPr>
          <p:cNvSpPr txBox="1"/>
          <p:nvPr/>
        </p:nvSpPr>
        <p:spPr>
          <a:xfrm>
            <a:off x="526181" y="380527"/>
            <a:ext cx="1166581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«Орлёнке» подвели итоги Всероссийских спортивных соревнований школьников «Президентские состязания». </a:t>
            </a:r>
          </a:p>
          <a:p>
            <a:r>
              <a:rPr lang="ru-RU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церемонии награждения победителей и призёров Президентских состязаний приняли участие министр </a:t>
            </a:r>
            <a:r>
              <a:rPr lang="ru-RU" sz="4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</a:t>
            </a:r>
            <a:r>
              <a:rPr lang="ru-RU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Российской Федерации Сергей Кравцов, министр спорта, председатель Олимпийского комитета России Михаил Дегтярёв и губернатор Краснодарского края Вениамин Кондратьев.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966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E64DE5-6708-C768-2A42-133EEE587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B7B955-E56D-ECA4-A052-7D68D9587D38}"/>
              </a:ext>
            </a:extLst>
          </p:cNvPr>
          <p:cNvSpPr txBox="1"/>
          <p:nvPr/>
        </p:nvSpPr>
        <p:spPr>
          <a:xfrm>
            <a:off x="1049154" y="522222"/>
            <a:ext cx="98466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pPr indent="450215" algn="just">
              <a:buNone/>
            </a:pPr>
            <a:endParaRPr lang="ru-RU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sz="1800" dirty="0">
              <a:solidFill>
                <a:srgbClr val="1C1C1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A97888-CB4A-0CDD-B6A0-674C014A1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brightnessContrast contrast="-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6EDBE9-8DD7-15D4-5841-D68187CE2E9A}"/>
              </a:ext>
            </a:extLst>
          </p:cNvPr>
          <p:cNvSpPr txBox="1"/>
          <p:nvPr/>
        </p:nvSpPr>
        <p:spPr>
          <a:xfrm>
            <a:off x="372177" y="623264"/>
            <a:ext cx="1181982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Финальные соревнования по бадминтону в рамках всероссийских соревнований школьников «Президентские состязания»</a:t>
            </a:r>
          </a:p>
          <a:p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🏸25 сентября в Краснодарском крае на спортивной базе Детского Центра «Орлёнок» завершились командные соревнования по бадминтону среди команд юношей и девушек финального этапа Всероссийских спортивных соревнований школьников «Президентские состязания».</a:t>
            </a: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соревнованиях по бадминтону приняли участие школьники из 31-го субъекта Российской Федерации.</a:t>
            </a:r>
          </a:p>
          <a:p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🏆Победителями соревнований стала школьная команда из Республики Татарстан, второе место заняла команда Тульской области, третье место за командой Тамбовской области.</a:t>
            </a:r>
          </a:p>
          <a:p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Судейскую бригаду соревнований традиционно возглавлял судья первой категории Гордей Косенко.</a:t>
            </a:r>
          </a:p>
          <a:p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проходили при поддержке Совета школьного спорта НФБР и Федерации бадминтона Краснодарского края.</a:t>
            </a:r>
          </a:p>
        </p:txBody>
      </p:sp>
    </p:spTree>
    <p:extLst>
      <p:ext uri="{BB962C8B-B14F-4D97-AF65-F5344CB8AC3E}">
        <p14:creationId xmlns:p14="http://schemas.microsoft.com/office/powerpoint/2010/main" val="4052472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36FC23-B9BC-CAE6-8EFF-82C78C68E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AAC677-F285-6D93-4008-CE26A4135864}"/>
              </a:ext>
            </a:extLst>
          </p:cNvPr>
          <p:cNvSpPr txBox="1"/>
          <p:nvPr/>
        </p:nvSpPr>
        <p:spPr>
          <a:xfrm>
            <a:off x="77002" y="1305341"/>
            <a:ext cx="12114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endParaRPr lang="ru-RU" sz="1800" dirty="0">
              <a:solidFill>
                <a:srgbClr val="1C1C1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09CC57-CA7D-98F5-D5C3-8140D2731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25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5C6C6A-3C6F-37A3-8F8A-5A1D34BF9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9118D9-9A9D-8ECB-BB83-BE737DFFF3D1}"/>
              </a:ext>
            </a:extLst>
          </p:cNvPr>
          <p:cNvSpPr txBox="1"/>
          <p:nvPr/>
        </p:nvSpPr>
        <p:spPr>
          <a:xfrm>
            <a:off x="77002" y="1305341"/>
            <a:ext cx="12114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endParaRPr lang="ru-RU" sz="1800" dirty="0">
              <a:solidFill>
                <a:srgbClr val="1C1C1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F94140-4645-6CCD-5B75-D350C5DDE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266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782</Words>
  <Application>Microsoft Office PowerPoint</Application>
  <PresentationFormat>Широкоэкранный</PresentationFormat>
  <Paragraphs>117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Пётр Гук</dc:creator>
  <cp:lastModifiedBy>Irina</cp:lastModifiedBy>
  <cp:revision>14</cp:revision>
  <dcterms:created xsi:type="dcterms:W3CDTF">2025-10-16T06:41:56Z</dcterms:created>
  <dcterms:modified xsi:type="dcterms:W3CDTF">2025-10-18T19:52:20Z</dcterms:modified>
</cp:coreProperties>
</file>